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  <p:sldMasterId id="2147483705" r:id="rId2"/>
  </p:sldMasterIdLst>
  <p:notesMasterIdLst>
    <p:notesMasterId r:id="rId14"/>
  </p:notesMasterIdLst>
  <p:handoutMasterIdLst>
    <p:handoutMasterId r:id="rId15"/>
  </p:handoutMasterIdLst>
  <p:sldIdLst>
    <p:sldId id="351" r:id="rId3"/>
    <p:sldId id="372" r:id="rId4"/>
    <p:sldId id="361" r:id="rId5"/>
    <p:sldId id="352" r:id="rId6"/>
    <p:sldId id="350" r:id="rId7"/>
    <p:sldId id="367" r:id="rId8"/>
    <p:sldId id="368" r:id="rId9"/>
    <p:sldId id="373" r:id="rId10"/>
    <p:sldId id="369" r:id="rId11"/>
    <p:sldId id="371" r:id="rId12"/>
    <p:sldId id="363" r:id="rId13"/>
  </p:sldIdLst>
  <p:sldSz cx="12192000" cy="6858000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Zona Pro Regular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987" autoAdjust="0"/>
    <p:restoredTop sz="85104" autoAdjust="0"/>
  </p:normalViewPr>
  <p:slideViewPr>
    <p:cSldViewPr snapToGrid="0">
      <p:cViewPr>
        <p:scale>
          <a:sx n="100" d="100"/>
          <a:sy n="100" d="100"/>
        </p:scale>
        <p:origin x="398" y="518"/>
      </p:cViewPr>
      <p:guideLst>
        <p:guide orient="horz" pos="867"/>
        <p:guide orient="horz" pos="1706"/>
        <p:guide orient="horz" pos="2500"/>
        <p:guide orient="horz" pos="3317"/>
        <p:guide orient="horz" pos="4042"/>
        <p:guide pos="3840"/>
        <p:guide pos="5654"/>
        <p:guide pos="202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/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51162" cy="498475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E39506-FE73-4097-9885-F7C6D58040EA}" type="datetimeFigureOut">
              <a:rPr lang="ru-RU"/>
              <a:pPr>
                <a:defRPr/>
              </a:pPr>
              <a:t>13.03.2025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2450"/>
            <a:ext cx="2951162" cy="498475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9B93B0B-182B-436D-982E-E47780EAB5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7858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6888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6888"/>
          </a:xfrm>
          <a:prstGeom prst="rect">
            <a:avLst/>
          </a:prstGeom>
        </p:spPr>
        <p:txBody>
          <a:bodyPr vert="horz" lIns="92234" tIns="46116" rIns="92234" bIns="4611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9AA395B-D65F-4E25-B75A-D6827C500608}" type="datetimeFigureOut">
              <a:rPr lang="ru-RU"/>
              <a:pPr>
                <a:defRPr/>
              </a:pPr>
              <a:t>13.03.2025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4" tIns="46116" rIns="92234" bIns="46116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6712" cy="4473575"/>
          </a:xfrm>
          <a:prstGeom prst="rect">
            <a:avLst/>
          </a:prstGeom>
        </p:spPr>
        <p:txBody>
          <a:bodyPr vert="horz" lIns="92234" tIns="46116" rIns="92234" bIns="4611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6888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038" y="9442450"/>
            <a:ext cx="2951162" cy="496888"/>
          </a:xfrm>
          <a:prstGeom prst="rect">
            <a:avLst/>
          </a:prstGeom>
        </p:spPr>
        <p:txBody>
          <a:bodyPr vert="horz" lIns="92234" tIns="46116" rIns="92234" bIns="4611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F1CABD2-698D-42FD-BE6F-B630BE50B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21284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032" y="746006"/>
            <a:ext cx="6624724" cy="372685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5D94FF9-C5E2-4EF3-B8C0-895EEC5C5E80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/>
            </a:extLst>
          </p:cNvPr>
          <p:cNvSpPr txBox="1">
            <a:spLocks/>
          </p:cNvSpPr>
          <p:nvPr userDrawn="1"/>
        </p:nvSpPr>
        <p:spPr>
          <a:xfrm>
            <a:off x="1009650" y="536575"/>
            <a:ext cx="10110788" cy="722313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A4DA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37021" y="296563"/>
            <a:ext cx="2910015" cy="4985950"/>
          </a:xfrm>
          <a:custGeom>
            <a:avLst/>
            <a:gdLst>
              <a:gd name="connsiteX0" fmla="*/ 80560 w 2834640"/>
              <a:gd name="connsiteY0" fmla="*/ 0 h 4872446"/>
              <a:gd name="connsiteX1" fmla="*/ 2754080 w 2834640"/>
              <a:gd name="connsiteY1" fmla="*/ 0 h 4872446"/>
              <a:gd name="connsiteX2" fmla="*/ 2834640 w 2834640"/>
              <a:gd name="connsiteY2" fmla="*/ 80560 h 4872446"/>
              <a:gd name="connsiteX3" fmla="*/ 2834640 w 2834640"/>
              <a:gd name="connsiteY3" fmla="*/ 4791886 h 4872446"/>
              <a:gd name="connsiteX4" fmla="*/ 2754080 w 2834640"/>
              <a:gd name="connsiteY4" fmla="*/ 4872446 h 4872446"/>
              <a:gd name="connsiteX5" fmla="*/ 80560 w 2834640"/>
              <a:gd name="connsiteY5" fmla="*/ 4872446 h 4872446"/>
              <a:gd name="connsiteX6" fmla="*/ 0 w 2834640"/>
              <a:gd name="connsiteY6" fmla="*/ 4791886 h 4872446"/>
              <a:gd name="connsiteX7" fmla="*/ 0 w 2834640"/>
              <a:gd name="connsiteY7" fmla="*/ 80560 h 4872446"/>
              <a:gd name="connsiteX8" fmla="*/ 80560 w 2834640"/>
              <a:gd name="connsiteY8" fmla="*/ 0 h 487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4640" h="4872446">
                <a:moveTo>
                  <a:pt x="80560" y="0"/>
                </a:moveTo>
                <a:lnTo>
                  <a:pt x="2754080" y="0"/>
                </a:lnTo>
                <a:cubicBezTo>
                  <a:pt x="2798572" y="0"/>
                  <a:pt x="2834640" y="36068"/>
                  <a:pt x="2834640" y="80560"/>
                </a:cubicBezTo>
                <a:lnTo>
                  <a:pt x="2834640" y="4791886"/>
                </a:lnTo>
                <a:cubicBezTo>
                  <a:pt x="2834640" y="4836378"/>
                  <a:pt x="2798572" y="4872446"/>
                  <a:pt x="2754080" y="4872446"/>
                </a:cubicBezTo>
                <a:lnTo>
                  <a:pt x="80560" y="4872446"/>
                </a:lnTo>
                <a:cubicBezTo>
                  <a:pt x="36068" y="4872446"/>
                  <a:pt x="0" y="4836378"/>
                  <a:pt x="0" y="4791886"/>
                </a:cubicBezTo>
                <a:lnTo>
                  <a:pt x="0" y="80560"/>
                </a:lnTo>
                <a:cubicBezTo>
                  <a:pt x="0" y="36068"/>
                  <a:pt x="36068" y="0"/>
                  <a:pt x="8056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perspectiveRight" fov="2100000">
              <a:rot lat="21120000" lon="18600000" rev="2220000"/>
            </a:camera>
            <a:lightRig rig="threePt" dir="t"/>
          </a:scene3d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3488" y="1027355"/>
            <a:ext cx="2751580" cy="2737821"/>
          </a:xfrm>
          <a:custGeom>
            <a:avLst/>
            <a:gdLst>
              <a:gd name="connsiteX0" fmla="*/ 340383 w 2689412"/>
              <a:gd name="connsiteY0" fmla="*/ 0 h 2675964"/>
              <a:gd name="connsiteX1" fmla="*/ 2349029 w 2689412"/>
              <a:gd name="connsiteY1" fmla="*/ 0 h 2675964"/>
              <a:gd name="connsiteX2" fmla="*/ 2689412 w 2689412"/>
              <a:gd name="connsiteY2" fmla="*/ 340383 h 2675964"/>
              <a:gd name="connsiteX3" fmla="*/ 2689412 w 2689412"/>
              <a:gd name="connsiteY3" fmla="*/ 2335581 h 2675964"/>
              <a:gd name="connsiteX4" fmla="*/ 2349029 w 2689412"/>
              <a:gd name="connsiteY4" fmla="*/ 2675964 h 2675964"/>
              <a:gd name="connsiteX5" fmla="*/ 340383 w 2689412"/>
              <a:gd name="connsiteY5" fmla="*/ 2675964 h 2675964"/>
              <a:gd name="connsiteX6" fmla="*/ 0 w 2689412"/>
              <a:gd name="connsiteY6" fmla="*/ 2335581 h 2675964"/>
              <a:gd name="connsiteX7" fmla="*/ 0 w 2689412"/>
              <a:gd name="connsiteY7" fmla="*/ 340383 h 2675964"/>
              <a:gd name="connsiteX8" fmla="*/ 340383 w 2689412"/>
              <a:gd name="connsiteY8" fmla="*/ 0 h 267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9412" h="2675964">
                <a:moveTo>
                  <a:pt x="340383" y="0"/>
                </a:moveTo>
                <a:lnTo>
                  <a:pt x="2349029" y="0"/>
                </a:lnTo>
                <a:cubicBezTo>
                  <a:pt x="2537017" y="0"/>
                  <a:pt x="2689412" y="152395"/>
                  <a:pt x="2689412" y="340383"/>
                </a:cubicBezTo>
                <a:lnTo>
                  <a:pt x="2689412" y="2335581"/>
                </a:lnTo>
                <a:cubicBezTo>
                  <a:pt x="2689412" y="2523569"/>
                  <a:pt x="2537017" y="2675964"/>
                  <a:pt x="2349029" y="2675964"/>
                </a:cubicBezTo>
                <a:lnTo>
                  <a:pt x="340383" y="2675964"/>
                </a:lnTo>
                <a:cubicBezTo>
                  <a:pt x="152395" y="2675964"/>
                  <a:pt x="0" y="2523569"/>
                  <a:pt x="0" y="2335581"/>
                </a:cubicBezTo>
                <a:lnTo>
                  <a:pt x="0" y="340383"/>
                </a:lnTo>
                <a:cubicBezTo>
                  <a:pt x="0" y="152395"/>
                  <a:pt x="152395" y="0"/>
                  <a:pt x="34038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>
              <a:rot lat="20880000" lon="2400000" rev="21060000"/>
            </a:camera>
            <a:lightRig rig="threePt" dir="t"/>
          </a:scene3d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единительная линия 12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5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icture Placeholder 3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1100787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8" name="Picture Placeholder 3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429341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9" name="Picture Placeholder 3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7757895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0" name="Picture Placeholder 3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100787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1" name="Picture Placeholder 4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4429341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2" name="Picture Placeholder 41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7757895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3" name="Picture Placeholder 4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1100787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4" name="Picture Placeholder 4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429341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5" name="Picture Placeholder 4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757895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1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5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5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icture Placeholder 3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513092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6" name="Picture Placeholder 3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3341648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6" name="Picture Placeholder 4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6170205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7" name="Picture Placeholder 4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8998762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8" name="Picture Placeholder 4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513092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9" name="Picture Placeholder 4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341648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0" name="Picture Placeholder 4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6170205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1" name="Picture Placeholder 5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8998762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2" name="Picture Placeholder 51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513092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3" name="Picture Placeholder 5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3341648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4" name="Picture Placeholder 5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70205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5" name="Picture Placeholder 5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8998762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4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5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70744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150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86024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914898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43772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8121015" y="3434714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-10829" y="3434713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053841" y="3807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 bwMode="auto">
          <a:xfrm>
            <a:off x="106045" y="122238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1"/>
          </p:nvPr>
        </p:nvSpPr>
        <p:spPr bwMode="auto">
          <a:xfrm>
            <a:off x="2522302" y="122237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 bwMode="auto">
          <a:xfrm>
            <a:off x="4938559" y="122238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 bwMode="auto">
          <a:xfrm>
            <a:off x="7354816" y="122237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/>
          </p:nvPr>
        </p:nvSpPr>
        <p:spPr bwMode="auto">
          <a:xfrm>
            <a:off x="9771073" y="12223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5"/>
          </p:nvPr>
        </p:nvSpPr>
        <p:spPr bwMode="auto">
          <a:xfrm>
            <a:off x="106045" y="2356803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 bwMode="auto">
          <a:xfrm>
            <a:off x="2522302" y="2356802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7"/>
          </p:nvPr>
        </p:nvSpPr>
        <p:spPr bwMode="auto">
          <a:xfrm>
            <a:off x="4938559" y="2356803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8"/>
          </p:nvPr>
        </p:nvSpPr>
        <p:spPr bwMode="auto">
          <a:xfrm>
            <a:off x="7354816" y="2356802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9"/>
          </p:nvPr>
        </p:nvSpPr>
        <p:spPr bwMode="auto">
          <a:xfrm>
            <a:off x="9771073" y="2356801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20"/>
          </p:nvPr>
        </p:nvSpPr>
        <p:spPr bwMode="auto">
          <a:xfrm>
            <a:off x="106045" y="459136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1"/>
          </p:nvPr>
        </p:nvSpPr>
        <p:spPr bwMode="auto">
          <a:xfrm>
            <a:off x="2522302" y="4591365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/>
          </p:nvPr>
        </p:nvSpPr>
        <p:spPr bwMode="auto">
          <a:xfrm>
            <a:off x="4938559" y="459136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3"/>
          </p:nvPr>
        </p:nvSpPr>
        <p:spPr bwMode="auto">
          <a:xfrm>
            <a:off x="7354816" y="4591365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24"/>
          </p:nvPr>
        </p:nvSpPr>
        <p:spPr bwMode="auto">
          <a:xfrm>
            <a:off x="9771073" y="4591364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741383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3481682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223065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63364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04747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0445046" y="0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715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747098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3487397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228780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21"/>
          </p:nvPr>
        </p:nvSpPr>
        <p:spPr>
          <a:xfrm>
            <a:off x="6969079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8710462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0450761" y="1718480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715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1747098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3487397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5228780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6969079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9"/>
          </p:nvPr>
        </p:nvSpPr>
        <p:spPr>
          <a:xfrm>
            <a:off x="8710462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10450761" y="3421591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31"/>
          </p:nvPr>
        </p:nvSpPr>
        <p:spPr>
          <a:xfrm>
            <a:off x="11430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1752813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493112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5234495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6974794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6"/>
          </p:nvPr>
        </p:nvSpPr>
        <p:spPr>
          <a:xfrm>
            <a:off x="8716177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8"/>
          <p:cNvSpPr>
            <a:spLocks noGrp="1"/>
          </p:cNvSpPr>
          <p:nvPr>
            <p:ph type="pic" sz="quarter" idx="37"/>
          </p:nvPr>
        </p:nvSpPr>
        <p:spPr>
          <a:xfrm>
            <a:off x="10456476" y="5140071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/>
            </a:extLst>
          </p:cNvPr>
          <p:cNvSpPr txBox="1">
            <a:spLocks/>
          </p:cNvSpPr>
          <p:nvPr userDrawn="1"/>
        </p:nvSpPr>
        <p:spPr>
          <a:xfrm>
            <a:off x="1009650" y="536575"/>
            <a:ext cx="10110788" cy="722313"/>
          </a:xfrm>
          <a:prstGeom prst="rect">
            <a:avLst/>
          </a:prstGeom>
        </p:spPr>
        <p:txBody>
          <a:bodyPr/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1A4DA0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15894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64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Прямая соединительная линия 4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15894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9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64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693231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01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15892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712" y="15949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7041" y="2418812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9453" y="15949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9453" y="2418812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62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единительная линия 3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8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8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2293" y="1079286"/>
            <a:ext cx="3876566" cy="2878565"/>
          </a:xfrm>
          <a:solidFill>
            <a:schemeClr val="bg1">
              <a:lumMod val="65000"/>
            </a:schemeClr>
          </a:solidFill>
          <a:scene3d>
            <a:camera prst="perspectiveRight" fov="1680000">
              <a:rot lat="2040000" lon="19260000" rev="60000"/>
            </a:camera>
            <a:lightRig rig="threePt" dir="t"/>
          </a:scene3d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96174" y="869950"/>
            <a:ext cx="2282825" cy="4905375"/>
          </a:xfrm>
          <a:custGeom>
            <a:avLst/>
            <a:gdLst>
              <a:gd name="connsiteX0" fmla="*/ 228202 w 2282024"/>
              <a:gd name="connsiteY0" fmla="*/ 0 h 4913906"/>
              <a:gd name="connsiteX1" fmla="*/ 2053822 w 2282024"/>
              <a:gd name="connsiteY1" fmla="*/ 0 h 4913906"/>
              <a:gd name="connsiteX2" fmla="*/ 2282024 w 2282024"/>
              <a:gd name="connsiteY2" fmla="*/ 228202 h 4913906"/>
              <a:gd name="connsiteX3" fmla="*/ 2282024 w 2282024"/>
              <a:gd name="connsiteY3" fmla="*/ 4685704 h 4913906"/>
              <a:gd name="connsiteX4" fmla="*/ 2053822 w 2282024"/>
              <a:gd name="connsiteY4" fmla="*/ 4913906 h 4913906"/>
              <a:gd name="connsiteX5" fmla="*/ 228202 w 2282024"/>
              <a:gd name="connsiteY5" fmla="*/ 4913906 h 4913906"/>
              <a:gd name="connsiteX6" fmla="*/ 0 w 2282024"/>
              <a:gd name="connsiteY6" fmla="*/ 4685704 h 4913906"/>
              <a:gd name="connsiteX7" fmla="*/ 0 w 2282024"/>
              <a:gd name="connsiteY7" fmla="*/ 228202 h 4913906"/>
              <a:gd name="connsiteX8" fmla="*/ 228202 w 2282024"/>
              <a:gd name="connsiteY8" fmla="*/ 0 h 491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2024" h="4913906">
                <a:moveTo>
                  <a:pt x="228202" y="0"/>
                </a:moveTo>
                <a:lnTo>
                  <a:pt x="2053822" y="0"/>
                </a:lnTo>
                <a:cubicBezTo>
                  <a:pt x="2179854" y="0"/>
                  <a:pt x="2282024" y="102170"/>
                  <a:pt x="2282024" y="228202"/>
                </a:cubicBezTo>
                <a:lnTo>
                  <a:pt x="2282024" y="4685704"/>
                </a:lnTo>
                <a:cubicBezTo>
                  <a:pt x="2282024" y="4811736"/>
                  <a:pt x="2179854" y="4913906"/>
                  <a:pt x="2053822" y="4913906"/>
                </a:cubicBezTo>
                <a:lnTo>
                  <a:pt x="228202" y="4913906"/>
                </a:lnTo>
                <a:cubicBezTo>
                  <a:pt x="102170" y="4913906"/>
                  <a:pt x="0" y="4811736"/>
                  <a:pt x="0" y="4685704"/>
                </a:cubicBezTo>
                <a:lnTo>
                  <a:pt x="0" y="228202"/>
                </a:lnTo>
                <a:cubicBezTo>
                  <a:pt x="0" y="102170"/>
                  <a:pt x="102170" y="0"/>
                  <a:pt x="22820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737021" y="296563"/>
            <a:ext cx="2910015" cy="4985950"/>
          </a:xfrm>
          <a:custGeom>
            <a:avLst/>
            <a:gdLst>
              <a:gd name="connsiteX0" fmla="*/ 80560 w 2834640"/>
              <a:gd name="connsiteY0" fmla="*/ 0 h 4872446"/>
              <a:gd name="connsiteX1" fmla="*/ 2754080 w 2834640"/>
              <a:gd name="connsiteY1" fmla="*/ 0 h 4872446"/>
              <a:gd name="connsiteX2" fmla="*/ 2834640 w 2834640"/>
              <a:gd name="connsiteY2" fmla="*/ 80560 h 4872446"/>
              <a:gd name="connsiteX3" fmla="*/ 2834640 w 2834640"/>
              <a:gd name="connsiteY3" fmla="*/ 4791886 h 4872446"/>
              <a:gd name="connsiteX4" fmla="*/ 2754080 w 2834640"/>
              <a:gd name="connsiteY4" fmla="*/ 4872446 h 4872446"/>
              <a:gd name="connsiteX5" fmla="*/ 80560 w 2834640"/>
              <a:gd name="connsiteY5" fmla="*/ 4872446 h 4872446"/>
              <a:gd name="connsiteX6" fmla="*/ 0 w 2834640"/>
              <a:gd name="connsiteY6" fmla="*/ 4791886 h 4872446"/>
              <a:gd name="connsiteX7" fmla="*/ 0 w 2834640"/>
              <a:gd name="connsiteY7" fmla="*/ 80560 h 4872446"/>
              <a:gd name="connsiteX8" fmla="*/ 80560 w 2834640"/>
              <a:gd name="connsiteY8" fmla="*/ 0 h 4872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34640" h="4872446">
                <a:moveTo>
                  <a:pt x="80560" y="0"/>
                </a:moveTo>
                <a:lnTo>
                  <a:pt x="2754080" y="0"/>
                </a:lnTo>
                <a:cubicBezTo>
                  <a:pt x="2798572" y="0"/>
                  <a:pt x="2834640" y="36068"/>
                  <a:pt x="2834640" y="80560"/>
                </a:cubicBezTo>
                <a:lnTo>
                  <a:pt x="2834640" y="4791886"/>
                </a:lnTo>
                <a:cubicBezTo>
                  <a:pt x="2834640" y="4836378"/>
                  <a:pt x="2798572" y="4872446"/>
                  <a:pt x="2754080" y="4872446"/>
                </a:cubicBezTo>
                <a:lnTo>
                  <a:pt x="80560" y="4872446"/>
                </a:lnTo>
                <a:cubicBezTo>
                  <a:pt x="36068" y="4872446"/>
                  <a:pt x="0" y="4836378"/>
                  <a:pt x="0" y="4791886"/>
                </a:cubicBezTo>
                <a:lnTo>
                  <a:pt x="0" y="80560"/>
                </a:lnTo>
                <a:cubicBezTo>
                  <a:pt x="0" y="36068"/>
                  <a:pt x="36068" y="0"/>
                  <a:pt x="80560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perspectiveRight" fov="2100000">
              <a:rot lat="21120000" lon="18600000" rev="2220000"/>
            </a:camera>
            <a:lightRig rig="threePt" dir="t"/>
          </a:scene3d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03488" y="1027355"/>
            <a:ext cx="2751580" cy="2737821"/>
          </a:xfrm>
          <a:custGeom>
            <a:avLst/>
            <a:gdLst>
              <a:gd name="connsiteX0" fmla="*/ 340383 w 2689412"/>
              <a:gd name="connsiteY0" fmla="*/ 0 h 2675964"/>
              <a:gd name="connsiteX1" fmla="*/ 2349029 w 2689412"/>
              <a:gd name="connsiteY1" fmla="*/ 0 h 2675964"/>
              <a:gd name="connsiteX2" fmla="*/ 2689412 w 2689412"/>
              <a:gd name="connsiteY2" fmla="*/ 340383 h 2675964"/>
              <a:gd name="connsiteX3" fmla="*/ 2689412 w 2689412"/>
              <a:gd name="connsiteY3" fmla="*/ 2335581 h 2675964"/>
              <a:gd name="connsiteX4" fmla="*/ 2349029 w 2689412"/>
              <a:gd name="connsiteY4" fmla="*/ 2675964 h 2675964"/>
              <a:gd name="connsiteX5" fmla="*/ 340383 w 2689412"/>
              <a:gd name="connsiteY5" fmla="*/ 2675964 h 2675964"/>
              <a:gd name="connsiteX6" fmla="*/ 0 w 2689412"/>
              <a:gd name="connsiteY6" fmla="*/ 2335581 h 2675964"/>
              <a:gd name="connsiteX7" fmla="*/ 0 w 2689412"/>
              <a:gd name="connsiteY7" fmla="*/ 340383 h 2675964"/>
              <a:gd name="connsiteX8" fmla="*/ 340383 w 2689412"/>
              <a:gd name="connsiteY8" fmla="*/ 0 h 2675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89412" h="2675964">
                <a:moveTo>
                  <a:pt x="340383" y="0"/>
                </a:moveTo>
                <a:lnTo>
                  <a:pt x="2349029" y="0"/>
                </a:lnTo>
                <a:cubicBezTo>
                  <a:pt x="2537017" y="0"/>
                  <a:pt x="2689412" y="152395"/>
                  <a:pt x="2689412" y="340383"/>
                </a:cubicBezTo>
                <a:lnTo>
                  <a:pt x="2689412" y="2335581"/>
                </a:lnTo>
                <a:cubicBezTo>
                  <a:pt x="2689412" y="2523569"/>
                  <a:pt x="2537017" y="2675964"/>
                  <a:pt x="2349029" y="2675964"/>
                </a:cubicBezTo>
                <a:lnTo>
                  <a:pt x="340383" y="2675964"/>
                </a:lnTo>
                <a:cubicBezTo>
                  <a:pt x="152395" y="2675964"/>
                  <a:pt x="0" y="2523569"/>
                  <a:pt x="0" y="2335581"/>
                </a:cubicBezTo>
                <a:lnTo>
                  <a:pt x="0" y="340383"/>
                </a:lnTo>
                <a:cubicBezTo>
                  <a:pt x="0" y="152395"/>
                  <a:pt x="152395" y="0"/>
                  <a:pt x="340383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>
              <a:rot lat="20880000" lon="2400000" rev="21060000"/>
            </a:camera>
            <a:lightRig rig="threePt" dir="t"/>
          </a:scene3d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Прямая соединительная линия 12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5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Picture Placeholder 3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1100787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8" name="Picture Placeholder 3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429341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9" name="Picture Placeholder 3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7757895" y="191452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0" name="Picture Placeholder 3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1100787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1" name="Picture Placeholder 4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4429341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2" name="Picture Placeholder 41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7757895" y="3262312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3" name="Picture Placeholder 4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1100787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4" name="Picture Placeholder 4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4429341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5" name="Picture Placeholder 4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7757895" y="461010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1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5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Прямая соединительная линия 15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5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icture Placeholder 3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513092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36" name="Picture Placeholder 3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3341648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6" name="Picture Placeholder 4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6170205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7" name="Picture Placeholder 46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8998762" y="188214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8" name="Picture Placeholder 47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513092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49" name="Picture Placeholder 48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3341648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0" name="Picture Placeholder 49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6170205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1" name="Picture Placeholder 50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7"/>
          </p:nvPr>
        </p:nvSpPr>
        <p:spPr>
          <a:xfrm>
            <a:off x="8998762" y="3453765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2" name="Picture Placeholder 51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513092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1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3" name="Picture Placeholder 52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49"/>
          </p:nvPr>
        </p:nvSpPr>
        <p:spPr>
          <a:xfrm>
            <a:off x="3341648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accent4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4" name="Picture Placeholder 53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50"/>
          </p:nvPr>
        </p:nvSpPr>
        <p:spPr>
          <a:xfrm>
            <a:off x="6170205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bg2"/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55" name="Picture Placeholder 5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51"/>
          </p:nvPr>
        </p:nvSpPr>
        <p:spPr>
          <a:xfrm>
            <a:off x="8998762" y="5025390"/>
            <a:ext cx="952376" cy="952500"/>
          </a:xfrm>
          <a:custGeom>
            <a:avLst/>
            <a:gdLst>
              <a:gd name="connsiteX0" fmla="*/ 0 w 1905000"/>
              <a:gd name="connsiteY0" fmla="*/ 0 h 1905000"/>
              <a:gd name="connsiteX1" fmla="*/ 1905000 w 1905000"/>
              <a:gd name="connsiteY1" fmla="*/ 0 h 1905000"/>
              <a:gd name="connsiteX2" fmla="*/ 1905000 w 1905000"/>
              <a:gd name="connsiteY2" fmla="*/ 1905000 h 1905000"/>
              <a:gd name="connsiteX3" fmla="*/ 0 w 1905000"/>
              <a:gd name="connsiteY3" fmla="*/ 1905000 h 1905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05000" h="1905000">
                <a:moveTo>
                  <a:pt x="0" y="0"/>
                </a:moveTo>
                <a:lnTo>
                  <a:pt x="1905000" y="0"/>
                </a:lnTo>
                <a:lnTo>
                  <a:pt x="1905000" y="1905000"/>
                </a:lnTo>
                <a:lnTo>
                  <a:pt x="0" y="1905000"/>
                </a:lnTo>
                <a:close/>
              </a:path>
            </a:pathLst>
          </a:custGeom>
          <a:pattFill prst="pct60">
            <a:fgClr>
              <a:srgbClr val="FFFFFF"/>
            </a:fgClr>
            <a:bgClr>
              <a:srgbClr val="C1C9D5"/>
            </a:bgClr>
          </a:pattFill>
          <a:effectLst>
            <a:outerShdw dist="88900" dir="10800000" sx="99000" sy="99000" algn="r" rotWithShape="0">
              <a:schemeClr val="tx2">
                <a:lumMod val="75000"/>
              </a:schemeClr>
            </a:outerShdw>
          </a:effectLst>
          <a:scene3d>
            <a:camera prst="isometricOffAxis1Top">
              <a:rot lat="0" lon="0" rev="0"/>
            </a:camera>
            <a:lightRig rig="threePt" dir="t"/>
          </a:scene3d>
        </p:spPr>
        <p:txBody>
          <a:bodyPr rtlCol="0">
            <a:noAutofit/>
          </a:bodyPr>
          <a:lstStyle>
            <a:lvl1pPr marL="0" indent="0" algn="ctr">
              <a:buNone/>
              <a:defRPr sz="1000"/>
            </a:lvl1pPr>
          </a:lstStyle>
          <a:p>
            <a:pPr lvl="0"/>
            <a:endParaRPr lang="en-US" noProof="0"/>
          </a:p>
        </p:txBody>
      </p:sp>
      <p:sp>
        <p:nvSpPr>
          <p:cNvPr id="14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5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9770744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57150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486024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914898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343772" y="74295"/>
            <a:ext cx="2354580" cy="6715125"/>
          </a:xfrm>
          <a:custGeom>
            <a:avLst/>
            <a:gdLst>
              <a:gd name="connsiteX0" fmla="*/ 0 w 4076188"/>
              <a:gd name="connsiteY0" fmla="*/ 0 h 6854813"/>
              <a:gd name="connsiteX1" fmla="*/ 4076188 w 4076188"/>
              <a:gd name="connsiteY1" fmla="*/ 0 h 6854813"/>
              <a:gd name="connsiteX2" fmla="*/ 4076188 w 4076188"/>
              <a:gd name="connsiteY2" fmla="*/ 6854813 h 6854813"/>
              <a:gd name="connsiteX3" fmla="*/ 0 w 4076188"/>
              <a:gd name="connsiteY3" fmla="*/ 6854813 h 68548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76188" h="6854813">
                <a:moveTo>
                  <a:pt x="0" y="0"/>
                </a:moveTo>
                <a:lnTo>
                  <a:pt x="4076188" y="0"/>
                </a:lnTo>
                <a:lnTo>
                  <a:pt x="4076188" y="6854813"/>
                </a:lnTo>
                <a:lnTo>
                  <a:pt x="0" y="685481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8121015" y="3434714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-10829" y="3434713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4053841" y="3807"/>
            <a:ext cx="4067174" cy="3413761"/>
          </a:xfrm>
          <a:custGeom>
            <a:avLst/>
            <a:gdLst>
              <a:gd name="connsiteX0" fmla="*/ 0 w 6091237"/>
              <a:gd name="connsiteY0" fmla="*/ 0 h 3424238"/>
              <a:gd name="connsiteX1" fmla="*/ 6091237 w 6091237"/>
              <a:gd name="connsiteY1" fmla="*/ 0 h 3424238"/>
              <a:gd name="connsiteX2" fmla="*/ 6091237 w 6091237"/>
              <a:gd name="connsiteY2" fmla="*/ 3424238 h 3424238"/>
              <a:gd name="connsiteX3" fmla="*/ 0 w 6091237"/>
              <a:gd name="connsiteY3" fmla="*/ 3424238 h 34242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91237" h="3424238">
                <a:moveTo>
                  <a:pt x="0" y="0"/>
                </a:moveTo>
                <a:lnTo>
                  <a:pt x="6091237" y="0"/>
                </a:lnTo>
                <a:lnTo>
                  <a:pt x="6091237" y="3424238"/>
                </a:lnTo>
                <a:lnTo>
                  <a:pt x="0" y="342423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/>
          <p:cNvSpPr>
            <a:spLocks noGrp="1"/>
          </p:cNvSpPr>
          <p:nvPr>
            <p:ph type="pic" sz="quarter" idx="10"/>
          </p:nvPr>
        </p:nvSpPr>
        <p:spPr bwMode="auto">
          <a:xfrm>
            <a:off x="106045" y="122238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24"/>
          <p:cNvSpPr>
            <a:spLocks noGrp="1"/>
          </p:cNvSpPr>
          <p:nvPr>
            <p:ph type="pic" sz="quarter" idx="11"/>
          </p:nvPr>
        </p:nvSpPr>
        <p:spPr bwMode="auto">
          <a:xfrm>
            <a:off x="2522302" y="122237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 bwMode="auto">
          <a:xfrm>
            <a:off x="4938559" y="122238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 bwMode="auto">
          <a:xfrm>
            <a:off x="7354816" y="122237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14"/>
          </p:nvPr>
        </p:nvSpPr>
        <p:spPr bwMode="auto">
          <a:xfrm>
            <a:off x="9771073" y="12223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5"/>
          </p:nvPr>
        </p:nvSpPr>
        <p:spPr bwMode="auto">
          <a:xfrm>
            <a:off x="106045" y="2356803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6"/>
          </p:nvPr>
        </p:nvSpPr>
        <p:spPr bwMode="auto">
          <a:xfrm>
            <a:off x="2522302" y="2356802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17"/>
          </p:nvPr>
        </p:nvSpPr>
        <p:spPr bwMode="auto">
          <a:xfrm>
            <a:off x="4938559" y="2356803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8"/>
          </p:nvPr>
        </p:nvSpPr>
        <p:spPr bwMode="auto">
          <a:xfrm>
            <a:off x="7354816" y="2356802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19"/>
          </p:nvPr>
        </p:nvSpPr>
        <p:spPr bwMode="auto">
          <a:xfrm>
            <a:off x="9771073" y="2356801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20"/>
          </p:nvPr>
        </p:nvSpPr>
        <p:spPr bwMode="auto">
          <a:xfrm>
            <a:off x="106045" y="459136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21"/>
          </p:nvPr>
        </p:nvSpPr>
        <p:spPr bwMode="auto">
          <a:xfrm>
            <a:off x="2522302" y="4591365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/>
          </p:nvPr>
        </p:nvSpPr>
        <p:spPr bwMode="auto">
          <a:xfrm>
            <a:off x="4938559" y="4591366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23"/>
          </p:nvPr>
        </p:nvSpPr>
        <p:spPr bwMode="auto">
          <a:xfrm>
            <a:off x="7354816" y="4591365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24"/>
          </p:nvPr>
        </p:nvSpPr>
        <p:spPr bwMode="auto">
          <a:xfrm>
            <a:off x="9771073" y="4591364"/>
            <a:ext cx="2311400" cy="2143125"/>
          </a:xfrm>
          <a:custGeom>
            <a:avLst/>
            <a:gdLst>
              <a:gd name="connsiteX0" fmla="*/ 119188 w 2311400"/>
              <a:gd name="connsiteY0" fmla="*/ 0 h 2143125"/>
              <a:gd name="connsiteX1" fmla="*/ 2192212 w 2311400"/>
              <a:gd name="connsiteY1" fmla="*/ 0 h 2143125"/>
              <a:gd name="connsiteX2" fmla="*/ 2311400 w 2311400"/>
              <a:gd name="connsiteY2" fmla="*/ 119299 h 2143125"/>
              <a:gd name="connsiteX3" fmla="*/ 2311400 w 2311400"/>
              <a:gd name="connsiteY3" fmla="*/ 2023826 h 2143125"/>
              <a:gd name="connsiteX4" fmla="*/ 2192212 w 2311400"/>
              <a:gd name="connsiteY4" fmla="*/ 2143125 h 2143125"/>
              <a:gd name="connsiteX5" fmla="*/ 119188 w 2311400"/>
              <a:gd name="connsiteY5" fmla="*/ 2143125 h 2143125"/>
              <a:gd name="connsiteX6" fmla="*/ 0 w 2311400"/>
              <a:gd name="connsiteY6" fmla="*/ 2023826 h 2143125"/>
              <a:gd name="connsiteX7" fmla="*/ 0 w 2311400"/>
              <a:gd name="connsiteY7" fmla="*/ 119299 h 2143125"/>
              <a:gd name="connsiteX8" fmla="*/ 119188 w 2311400"/>
              <a:gd name="connsiteY8" fmla="*/ 0 h 2143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11400" h="2143125">
                <a:moveTo>
                  <a:pt x="119188" y="0"/>
                </a:moveTo>
                <a:cubicBezTo>
                  <a:pt x="2192212" y="0"/>
                  <a:pt x="2192212" y="0"/>
                  <a:pt x="2192212" y="0"/>
                </a:cubicBezTo>
                <a:cubicBezTo>
                  <a:pt x="2260319" y="0"/>
                  <a:pt x="2311400" y="51128"/>
                  <a:pt x="2311400" y="119299"/>
                </a:cubicBezTo>
                <a:cubicBezTo>
                  <a:pt x="2311400" y="2023826"/>
                  <a:pt x="2311400" y="2023826"/>
                  <a:pt x="2311400" y="2023826"/>
                </a:cubicBezTo>
                <a:cubicBezTo>
                  <a:pt x="2311400" y="2087736"/>
                  <a:pt x="2260319" y="2143125"/>
                  <a:pt x="2192212" y="2143125"/>
                </a:cubicBezTo>
                <a:cubicBezTo>
                  <a:pt x="119188" y="2143125"/>
                  <a:pt x="119188" y="2143125"/>
                  <a:pt x="119188" y="2143125"/>
                </a:cubicBezTo>
                <a:cubicBezTo>
                  <a:pt x="51081" y="2143125"/>
                  <a:pt x="0" y="2087736"/>
                  <a:pt x="0" y="2023826"/>
                </a:cubicBezTo>
                <a:cubicBezTo>
                  <a:pt x="0" y="119299"/>
                  <a:pt x="0" y="119299"/>
                  <a:pt x="0" y="119299"/>
                </a:cubicBezTo>
                <a:cubicBezTo>
                  <a:pt x="0" y="51128"/>
                  <a:pt x="51081" y="0"/>
                  <a:pt x="119188" y="0"/>
                </a:cubicBezTo>
                <a:close/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1741383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3481682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223065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4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963364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5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704747" y="222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6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10445046" y="0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5715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8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747098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9" name="Picture Placeholder 8"/>
          <p:cNvSpPr>
            <a:spLocks noGrp="1"/>
          </p:cNvSpPr>
          <p:nvPr>
            <p:ph type="pic" sz="quarter" idx="19"/>
          </p:nvPr>
        </p:nvSpPr>
        <p:spPr>
          <a:xfrm>
            <a:off x="3487397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0" name="Picture Placeholder 8"/>
          <p:cNvSpPr>
            <a:spLocks noGrp="1"/>
          </p:cNvSpPr>
          <p:nvPr>
            <p:ph type="pic" sz="quarter" idx="20"/>
          </p:nvPr>
        </p:nvSpPr>
        <p:spPr>
          <a:xfrm>
            <a:off x="5228780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1" name="Picture Placeholder 8"/>
          <p:cNvSpPr>
            <a:spLocks noGrp="1"/>
          </p:cNvSpPr>
          <p:nvPr>
            <p:ph type="pic" sz="quarter" idx="21"/>
          </p:nvPr>
        </p:nvSpPr>
        <p:spPr>
          <a:xfrm>
            <a:off x="6969079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2" name="Picture Placeholder 8"/>
          <p:cNvSpPr>
            <a:spLocks noGrp="1"/>
          </p:cNvSpPr>
          <p:nvPr>
            <p:ph type="pic" sz="quarter" idx="22"/>
          </p:nvPr>
        </p:nvSpPr>
        <p:spPr>
          <a:xfrm>
            <a:off x="8710462" y="1720708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3" name="Picture Placeholder 8"/>
          <p:cNvSpPr>
            <a:spLocks noGrp="1"/>
          </p:cNvSpPr>
          <p:nvPr>
            <p:ph type="pic" sz="quarter" idx="23"/>
          </p:nvPr>
        </p:nvSpPr>
        <p:spPr>
          <a:xfrm>
            <a:off x="10450761" y="1718480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4" name="Picture Placeholder 8"/>
          <p:cNvSpPr>
            <a:spLocks noGrp="1"/>
          </p:cNvSpPr>
          <p:nvPr>
            <p:ph type="pic" sz="quarter" idx="24"/>
          </p:nvPr>
        </p:nvSpPr>
        <p:spPr>
          <a:xfrm>
            <a:off x="5715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5" name="Picture Placeholder 8"/>
          <p:cNvSpPr>
            <a:spLocks noGrp="1"/>
          </p:cNvSpPr>
          <p:nvPr>
            <p:ph type="pic" sz="quarter" idx="25"/>
          </p:nvPr>
        </p:nvSpPr>
        <p:spPr>
          <a:xfrm>
            <a:off x="1747098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6" name="Picture Placeholder 8"/>
          <p:cNvSpPr>
            <a:spLocks noGrp="1"/>
          </p:cNvSpPr>
          <p:nvPr>
            <p:ph type="pic" sz="quarter" idx="26"/>
          </p:nvPr>
        </p:nvSpPr>
        <p:spPr>
          <a:xfrm>
            <a:off x="3487397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7" name="Picture Placeholder 8"/>
          <p:cNvSpPr>
            <a:spLocks noGrp="1"/>
          </p:cNvSpPr>
          <p:nvPr>
            <p:ph type="pic" sz="quarter" idx="27"/>
          </p:nvPr>
        </p:nvSpPr>
        <p:spPr>
          <a:xfrm>
            <a:off x="5228780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8" name="Picture Placeholder 8"/>
          <p:cNvSpPr>
            <a:spLocks noGrp="1"/>
          </p:cNvSpPr>
          <p:nvPr>
            <p:ph type="pic" sz="quarter" idx="28"/>
          </p:nvPr>
        </p:nvSpPr>
        <p:spPr>
          <a:xfrm>
            <a:off x="6969079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29" name="Picture Placeholder 8"/>
          <p:cNvSpPr>
            <a:spLocks noGrp="1"/>
          </p:cNvSpPr>
          <p:nvPr>
            <p:ph type="pic" sz="quarter" idx="29"/>
          </p:nvPr>
        </p:nvSpPr>
        <p:spPr>
          <a:xfrm>
            <a:off x="8710462" y="342381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0" name="Picture Placeholder 8"/>
          <p:cNvSpPr>
            <a:spLocks noGrp="1"/>
          </p:cNvSpPr>
          <p:nvPr>
            <p:ph type="pic" sz="quarter" idx="30"/>
          </p:nvPr>
        </p:nvSpPr>
        <p:spPr>
          <a:xfrm>
            <a:off x="10450761" y="3421591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1" name="Picture Placeholder 8"/>
          <p:cNvSpPr>
            <a:spLocks noGrp="1"/>
          </p:cNvSpPr>
          <p:nvPr>
            <p:ph type="pic" sz="quarter" idx="31"/>
          </p:nvPr>
        </p:nvSpPr>
        <p:spPr>
          <a:xfrm>
            <a:off x="11430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2" name="Picture Placeholder 8"/>
          <p:cNvSpPr>
            <a:spLocks noGrp="1"/>
          </p:cNvSpPr>
          <p:nvPr>
            <p:ph type="pic" sz="quarter" idx="32"/>
          </p:nvPr>
        </p:nvSpPr>
        <p:spPr>
          <a:xfrm>
            <a:off x="1752813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33"/>
          </p:nvPr>
        </p:nvSpPr>
        <p:spPr>
          <a:xfrm>
            <a:off x="3493112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4" name="Picture Placeholder 8"/>
          <p:cNvSpPr>
            <a:spLocks noGrp="1"/>
          </p:cNvSpPr>
          <p:nvPr>
            <p:ph type="pic" sz="quarter" idx="34"/>
          </p:nvPr>
        </p:nvSpPr>
        <p:spPr>
          <a:xfrm>
            <a:off x="5234495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5" name="Picture Placeholder 8"/>
          <p:cNvSpPr>
            <a:spLocks noGrp="1"/>
          </p:cNvSpPr>
          <p:nvPr>
            <p:ph type="pic" sz="quarter" idx="35"/>
          </p:nvPr>
        </p:nvSpPr>
        <p:spPr>
          <a:xfrm>
            <a:off x="6974794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6"/>
          </p:nvPr>
        </p:nvSpPr>
        <p:spPr>
          <a:xfrm>
            <a:off x="8716177" y="5142299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7" name="Picture Placeholder 8"/>
          <p:cNvSpPr>
            <a:spLocks noGrp="1"/>
          </p:cNvSpPr>
          <p:nvPr>
            <p:ph type="pic" sz="quarter" idx="37"/>
          </p:nvPr>
        </p:nvSpPr>
        <p:spPr>
          <a:xfrm>
            <a:off x="10456476" y="5140071"/>
            <a:ext cx="1735668" cy="1707445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Прямая соединительная линия 6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693231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Объект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301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Прямая соединительная линия 8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15892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712" y="15949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7041" y="2418812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9453" y="15949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9453" y="2418812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962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1137900" y="536575"/>
            <a:ext cx="722313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Прямая соединительная линия 3">
            <a:extLst>
              <a:ext uri="{FF2B5EF4-FFF2-40B4-BE49-F238E27FC236}"/>
            </a:extLst>
          </p:cNvPr>
          <p:cNvCxnSpPr>
            <a:cxnSpLocks/>
          </p:cNvCxnSpPr>
          <p:nvPr userDrawn="1"/>
        </p:nvCxnSpPr>
        <p:spPr>
          <a:xfrm>
            <a:off x="1827048" y="1243013"/>
            <a:ext cx="8942251" cy="0"/>
          </a:xfrm>
          <a:prstGeom prst="line">
            <a:avLst/>
          </a:prstGeom>
          <a:ln w="38100">
            <a:gradFill flip="none" rotWithShape="1">
              <a:gsLst>
                <a:gs pos="9000">
                  <a:schemeClr val="accent1">
                    <a:lumMod val="5000"/>
                    <a:lumOff val="95000"/>
                  </a:schemeClr>
                </a:gs>
                <a:gs pos="85000">
                  <a:srgbClr val="1A4DA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775118" y="536155"/>
            <a:ext cx="10110840" cy="7233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112293" y="1079286"/>
            <a:ext cx="3876566" cy="2878565"/>
          </a:xfrm>
          <a:solidFill>
            <a:schemeClr val="bg1">
              <a:lumMod val="65000"/>
            </a:schemeClr>
          </a:solidFill>
          <a:scene3d>
            <a:camera prst="perspectiveRight" fov="1680000">
              <a:rot lat="2040000" lon="19260000" rev="60000"/>
            </a:camera>
            <a:lightRig rig="threePt" dir="t"/>
          </a:scene3d>
        </p:spPr>
        <p:txBody>
          <a:bodyPr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/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496174" y="869950"/>
            <a:ext cx="2282825" cy="4905375"/>
          </a:xfrm>
          <a:custGeom>
            <a:avLst/>
            <a:gdLst>
              <a:gd name="connsiteX0" fmla="*/ 228202 w 2282024"/>
              <a:gd name="connsiteY0" fmla="*/ 0 h 4913906"/>
              <a:gd name="connsiteX1" fmla="*/ 2053822 w 2282024"/>
              <a:gd name="connsiteY1" fmla="*/ 0 h 4913906"/>
              <a:gd name="connsiteX2" fmla="*/ 2282024 w 2282024"/>
              <a:gd name="connsiteY2" fmla="*/ 228202 h 4913906"/>
              <a:gd name="connsiteX3" fmla="*/ 2282024 w 2282024"/>
              <a:gd name="connsiteY3" fmla="*/ 4685704 h 4913906"/>
              <a:gd name="connsiteX4" fmla="*/ 2053822 w 2282024"/>
              <a:gd name="connsiteY4" fmla="*/ 4913906 h 4913906"/>
              <a:gd name="connsiteX5" fmla="*/ 228202 w 2282024"/>
              <a:gd name="connsiteY5" fmla="*/ 4913906 h 4913906"/>
              <a:gd name="connsiteX6" fmla="*/ 0 w 2282024"/>
              <a:gd name="connsiteY6" fmla="*/ 4685704 h 4913906"/>
              <a:gd name="connsiteX7" fmla="*/ 0 w 2282024"/>
              <a:gd name="connsiteY7" fmla="*/ 228202 h 4913906"/>
              <a:gd name="connsiteX8" fmla="*/ 228202 w 2282024"/>
              <a:gd name="connsiteY8" fmla="*/ 0 h 4913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82024" h="4913906">
                <a:moveTo>
                  <a:pt x="228202" y="0"/>
                </a:moveTo>
                <a:lnTo>
                  <a:pt x="2053822" y="0"/>
                </a:lnTo>
                <a:cubicBezTo>
                  <a:pt x="2179854" y="0"/>
                  <a:pt x="2282024" y="102170"/>
                  <a:pt x="2282024" y="228202"/>
                </a:cubicBezTo>
                <a:lnTo>
                  <a:pt x="2282024" y="4685704"/>
                </a:lnTo>
                <a:cubicBezTo>
                  <a:pt x="2282024" y="4811736"/>
                  <a:pt x="2179854" y="4913906"/>
                  <a:pt x="2053822" y="4913906"/>
                </a:cubicBezTo>
                <a:lnTo>
                  <a:pt x="228202" y="4913906"/>
                </a:lnTo>
                <a:cubicBezTo>
                  <a:pt x="102170" y="4913906"/>
                  <a:pt x="0" y="4811736"/>
                  <a:pt x="0" y="4685704"/>
                </a:cubicBezTo>
                <a:lnTo>
                  <a:pt x="0" y="228202"/>
                </a:lnTo>
                <a:cubicBezTo>
                  <a:pt x="0" y="102170"/>
                  <a:pt x="102170" y="0"/>
                  <a:pt x="228202" y="0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rtlCol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28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2"/>
          <p:cNvSpPr>
            <a:spLocks noGrp="1"/>
          </p:cNvSpPr>
          <p:nvPr>
            <p:ph type="body" idx="1"/>
          </p:nvPr>
        </p:nvSpPr>
        <p:spPr bwMode="auto">
          <a:xfrm>
            <a:off x="331788" y="1584325"/>
            <a:ext cx="11520487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38" r:id="rId3"/>
    <p:sldLayoutId id="2147483762" r:id="rId4"/>
    <p:sldLayoutId id="2147483763" r:id="rId5"/>
    <p:sldLayoutId id="2147483764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65" r:id="rId13"/>
    <p:sldLayoutId id="2147483766" r:id="rId14"/>
    <p:sldLayoutId id="2147483745" r:id="rId15"/>
    <p:sldLayoutId id="2147483746" r:id="rId16"/>
    <p:sldLayoutId id="2147483747" r:id="rId17"/>
    <p:sldLayoutId id="2147483748" r:id="rId1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1A4DA0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Текст 2"/>
          <p:cNvSpPr>
            <a:spLocks noGrp="1"/>
          </p:cNvSpPr>
          <p:nvPr>
            <p:ph type="body" idx="1"/>
          </p:nvPr>
        </p:nvSpPr>
        <p:spPr bwMode="auto">
          <a:xfrm>
            <a:off x="331788" y="1584325"/>
            <a:ext cx="11520487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49" r:id="rId3"/>
    <p:sldLayoutId id="2147483769" r:id="rId4"/>
    <p:sldLayoutId id="2147483770" r:id="rId5"/>
    <p:sldLayoutId id="2147483771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72" r:id="rId13"/>
    <p:sldLayoutId id="2147483773" r:id="rId14"/>
    <p:sldLayoutId id="2147483756" r:id="rId15"/>
    <p:sldLayoutId id="2147483757" r:id="rId16"/>
    <p:sldLayoutId id="2147483758" r:id="rId17"/>
    <p:sldLayoutId id="2147483759" r:id="rId18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1A4DA0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1A4DA0"/>
          </a:solidFill>
          <a:latin typeface="Zona Pro ExtraBold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0400" y="1638300"/>
            <a:ext cx="10390188" cy="2717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«О финансовых результатах контрольно-экспертных мероприятий по итогам 2024 года»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40400" y="5443538"/>
            <a:ext cx="6096000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E2956"/>
                </a:solidFill>
                <a:latin typeface="+mj-lt"/>
                <a:cs typeface="+mn-cs"/>
              </a:rPr>
              <a:t>Куприянова Марина Николаевна,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E2956"/>
                </a:solidFill>
                <a:latin typeface="+mj-lt"/>
                <a:cs typeface="+mn-cs"/>
              </a:rPr>
              <a:t>начальник Управления ООМС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E2956"/>
                </a:solidFill>
                <a:latin typeface="+mj-lt"/>
                <a:cs typeface="+mn-cs"/>
              </a:rPr>
              <a:t>ТФОМС РС(Я)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2812" y="1414893"/>
            <a:ext cx="9358185" cy="2629885"/>
          </a:xfrm>
        </p:spPr>
        <p:txBody>
          <a:bodyPr>
            <a:noAutofit/>
          </a:bodyPr>
          <a:lstStyle/>
          <a:p>
            <a:pPr algn="l"/>
            <a:r>
              <a:rPr lang="ru-RU" sz="1800" dirty="0" smtClean="0"/>
              <a:t>Приложением 5 приказа МЗ РФ №108н в </a:t>
            </a:r>
            <a:r>
              <a:rPr lang="ru-RU" sz="1800" dirty="0"/>
              <a:t>качестве оснований для применения финансовых санкций к медицинским организациям установлены</a:t>
            </a:r>
            <a:endParaRPr lang="ru-RU" sz="1800" dirty="0" smtClean="0"/>
          </a:p>
          <a:p>
            <a:pPr algn="l"/>
            <a:r>
              <a:rPr lang="ru-RU" sz="1800" dirty="0" smtClean="0"/>
              <a:t>- </a:t>
            </a:r>
            <a:r>
              <a:rPr lang="ru-RU" sz="1800" dirty="0"/>
              <a:t>код нарушения/дефекта 2.10 - приобретение пациентом или его представителем в период оказания медицинской помощи по назначению врача лекарственных препаратов для медицинского применения, включенных в Перечень ЖНВЛП, на </a:t>
            </a:r>
            <a:r>
              <a:rPr lang="ru-RU" sz="1800" dirty="0" smtClean="0"/>
              <a:t>основе клин. рекомендаций </a:t>
            </a:r>
            <a:endParaRPr lang="ru-RU" sz="1800" dirty="0"/>
          </a:p>
          <a:p>
            <a:pPr algn="l"/>
            <a:r>
              <a:rPr lang="ru-RU" sz="1800" dirty="0"/>
              <a:t>- код нарушения/дефекта 2.17 - отсутствие в карте стационарного больного протокола врачебной комиссии в случаях назначения застрахованному лицу лекарственного препарата, не входящего в Перечень </a:t>
            </a:r>
            <a:r>
              <a:rPr lang="ru-RU" sz="1800" dirty="0" smtClean="0"/>
              <a:t>ЖНВЛП</a:t>
            </a:r>
            <a:endParaRPr lang="ru-RU" sz="1800" dirty="0"/>
          </a:p>
          <a:p>
            <a:pPr algn="l"/>
            <a:endParaRPr lang="ru-RU" sz="1800" dirty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2812" y="510746"/>
            <a:ext cx="95888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+mj-lt"/>
                <a:ea typeface="Calibri"/>
                <a:cs typeface="Times New Roman"/>
              </a:rPr>
              <a:t>Приказ Минздрава РФ №108н «Об утверждении Правил ОМС</a:t>
            </a:r>
            <a:r>
              <a:rPr lang="ru-RU" sz="2000" b="1" dirty="0" smtClean="0">
                <a:solidFill>
                  <a:srgbClr val="0F6FC6"/>
                </a:solidFill>
                <a:latin typeface="+mj-lt"/>
                <a:ea typeface="Calibri"/>
                <a:cs typeface="Times New Roman"/>
              </a:rPr>
              <a:t>»</a:t>
            </a:r>
            <a:endParaRPr lang="ru-RU" sz="2000" b="1" dirty="0">
              <a:latin typeface="+mj-lt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30772570"/>
              </p:ext>
            </p:extLst>
          </p:nvPr>
        </p:nvGraphicFramePr>
        <p:xfrm>
          <a:off x="1482812" y="4570272"/>
          <a:ext cx="8847557" cy="14721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4064"/>
                <a:gridCol w="1032349"/>
                <a:gridCol w="1204407"/>
                <a:gridCol w="4786737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Выявлено нарушений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2024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Финансовые санкции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коду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2.10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50% стоимости тарифа + 50% от ПДНФ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по условиям медпомощи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по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коду 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2.17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401</a:t>
                      </a:r>
                      <a:endParaRPr lang="ru-RU" sz="140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700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30% ПДНФ 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по условиям медпомощи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4422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Рисунок 5"/>
          <p:cNvPicPr>
            <a:picLocks noChangeAspect="1" noChangeArrowheads="1"/>
          </p:cNvPicPr>
          <p:nvPr/>
        </p:nvPicPr>
        <p:blipFill>
          <a:blip r:embed="rId2"/>
          <a:srcRect t="2583" b="13145"/>
          <a:stretch>
            <a:fillRect/>
          </a:stretch>
        </p:blipFill>
        <p:spPr bwMode="auto">
          <a:xfrm>
            <a:off x="0" y="17780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17500" y="2762934"/>
            <a:ext cx="6354042" cy="646331"/>
          </a:xfrm>
          <a:prstGeom prst="rect">
            <a:avLst/>
          </a:prstGeom>
          <a:scene3d>
            <a:camera prst="orthographicFront">
              <a:rot lat="60000" lon="0" rev="0"/>
            </a:camera>
            <a:lightRig rig="threePt" dir="t"/>
          </a:scene3d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1A4DA0"/>
                </a:solidFill>
                <a:latin typeface="+mj-lt"/>
                <a:cs typeface="+mn-cs"/>
              </a:rPr>
              <a:t>СПАСИБО ЗА ВНИМАНИЕ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45300" y="5321300"/>
            <a:ext cx="5164284" cy="1015663"/>
          </a:xfrm>
          <a:prstGeom prst="rect">
            <a:avLst/>
          </a:prstGeom>
          <a:noFill/>
          <a:scene3d>
            <a:camera prst="orthographicFront">
              <a:rot lat="600000" lon="0" rev="0"/>
            </a:camera>
            <a:lightRig rig="threePt" dir="t"/>
          </a:scene3d>
        </p:spPr>
        <p:txBody>
          <a:bodyPr>
            <a:spAutoFit/>
          </a:bodyPr>
          <a:lstStyle>
            <a:defPPr>
              <a:defRPr lang="ru-RU"/>
            </a:defPPr>
            <a:lvl1pPr>
              <a:defRPr sz="1600">
                <a:solidFill>
                  <a:srgbClr val="2F527C"/>
                </a:solidFill>
                <a:latin typeface="Century Gothic" panose="020B0502020202020204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rgbClr val="0E2956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Российская Федерация, Республика Саха (Якутия),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677027, </a:t>
            </a:r>
            <a:r>
              <a:rPr lang="ru-RU" sz="1200" dirty="0" err="1">
                <a:solidFill>
                  <a:schemeClr val="bg1"/>
                </a:solidFill>
                <a:latin typeface="+mn-lt"/>
                <a:cs typeface="+mn-cs"/>
              </a:rPr>
              <a:t>г.Якутск</a:t>
            </a: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, </a:t>
            </a:r>
            <a:r>
              <a:rPr lang="ru-RU" sz="1200" dirty="0" err="1">
                <a:solidFill>
                  <a:schemeClr val="bg1"/>
                </a:solidFill>
                <a:latin typeface="+mn-lt"/>
                <a:cs typeface="+mn-cs"/>
              </a:rPr>
              <a:t>ул.Кирова</a:t>
            </a: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, 21Б.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err="1" smtClean="0">
                <a:solidFill>
                  <a:schemeClr val="bg1"/>
                </a:solidFill>
                <a:latin typeface="+mn-lt"/>
                <a:cs typeface="+mn-cs"/>
              </a:rPr>
              <a:t>E-mail</a:t>
            </a:r>
            <a:r>
              <a:rPr lang="ru-RU" sz="1200" dirty="0">
                <a:solidFill>
                  <a:schemeClr val="bg1"/>
                </a:solidFill>
                <a:latin typeface="+mn-lt"/>
                <a:cs typeface="+mn-cs"/>
              </a:rPr>
              <a:t>: </a:t>
            </a:r>
            <a:r>
              <a:rPr lang="en-US" sz="1200" dirty="0" smtClean="0">
                <a:solidFill>
                  <a:schemeClr val="bg1"/>
                </a:solidFill>
                <a:latin typeface="+mn-lt"/>
                <a:cs typeface="+mn-cs"/>
              </a:rPr>
              <a:t>general@oms.sakhaoms.ru</a:t>
            </a:r>
            <a:endParaRPr lang="ru-RU" sz="1200" dirty="0">
              <a:solidFill>
                <a:schemeClr val="bg1"/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bg1"/>
                </a:solidFill>
                <a:latin typeface="+mn-lt"/>
                <a:cs typeface="+mn-cs"/>
              </a:rPr>
              <a:t>www.sakhaoms.ru</a:t>
            </a:r>
          </a:p>
        </p:txBody>
      </p:sp>
      <p:pic>
        <p:nvPicPr>
          <p:cNvPr id="26629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950" y="546100"/>
            <a:ext cx="15367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15690993"/>
              </p:ext>
            </p:extLst>
          </p:nvPr>
        </p:nvGraphicFramePr>
        <p:xfrm>
          <a:off x="584789" y="1345040"/>
          <a:ext cx="11249248" cy="5418963"/>
        </p:xfrm>
        <a:graphic>
          <a:graphicData uri="http://schemas.openxmlformats.org/drawingml/2006/table">
            <a:tbl>
              <a:tblPr firstRow="1" firstCol="1" bandRow="1"/>
              <a:tblGrid>
                <a:gridCol w="505263"/>
                <a:gridCol w="4028856"/>
                <a:gridCol w="505263"/>
                <a:gridCol w="6209866"/>
              </a:tblGrid>
              <a:tr h="3714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47775" algn="l"/>
                        </a:tabLst>
                      </a:pPr>
                      <a:r>
                        <a:rPr lang="ru-RU" sz="12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247775" algn="l"/>
                        </a:tabLst>
                      </a:pPr>
                      <a:r>
                        <a:rPr lang="ru-RU" sz="12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Нацпроект:</a:t>
                      </a:r>
                      <a:r>
                        <a:rPr lang="ru-RU" sz="12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i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Здравоохранение (2019-2024)</a:t>
                      </a:r>
                      <a:endParaRPr lang="ru-RU" sz="1200" i="0" baseline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200" i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Нацпроект:</a:t>
                      </a:r>
                      <a:r>
                        <a:rPr lang="ru-RU" sz="1200" b="1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b="1" i="0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Продолжительная и активная </a:t>
                      </a:r>
                      <a:r>
                        <a:rPr lang="ru-RU" sz="1200" b="1" i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жизнь (2025-2030)</a:t>
                      </a:r>
                      <a:endParaRPr lang="ru-RU" sz="1200" i="0" baseline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сердечно-сосудистыми заболеваниями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сердечно-сосудистыми </a:t>
                      </a: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заболеваниями 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онкологическими заболеваниями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онкологическими заболеваниями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Создание единого цифрового контура в здравоохранении на основе единой государственной информационной системы здравоохранения (ЕГИСЗ) (Республика Саха (Якутия))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Национальная цифровая платформа "Здоровье"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Модернизация первичного звена здравоохранения Российской Федерации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Модернизация первичного звена здравоохранения Российской Федерации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Обеспечение медицинских организаций системы здравоохранения квалифицированными кадрами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Медицинские кадры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effectLst/>
                          <a:latin typeface="+mn-lt"/>
                          <a:ea typeface="Times New Roman"/>
                        </a:rPr>
                        <a:t>Укрепление общественного здоровья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Здоровье для каждого </a:t>
                      </a:r>
                      <a:endParaRPr lang="ru-RU" sz="1200" b="1" i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Развитие системы оказания первичной медико-санитарной помощи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Совершенствование экстренной медицинской помощи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i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Развитие экспорта медицинских услуг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сахарным диабетом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Борьба с гепатитом С и минимизация рисков распространения данного заболевания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Оптимальная для восстановления здоровья медицинская реабилитация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latin typeface="+mn-lt"/>
                        </a:rPr>
                        <a:t>Развитие сети НМИЦ и внедрение инновационных медицинских технологий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Развитие федеральных медицинских организаций, включая и развитие сети национальных исследовательских центров (проект на федеральном уровне без участия регионов)</a:t>
                      </a:r>
                      <a:endParaRPr lang="ru-RU" sz="12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effectLst/>
                          <a:latin typeface="+mn-lt"/>
                          <a:ea typeface="Times New Roman"/>
                        </a:rPr>
                        <a:t>Развитие детского здравоохранения, включая создание современной инфраструктуры оказания медицинской помощи детям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200" i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Нацпроект</a:t>
                      </a:r>
                      <a:r>
                        <a:rPr lang="ru-RU" sz="1200" b="1" i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«Семья»</a:t>
                      </a:r>
                    </a:p>
                    <a:p>
                      <a:pPr marL="171450" indent="-17145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Wingdings" pitchFamily="2" charset="2"/>
                        <a:buChar char="ü"/>
                      </a:pPr>
                      <a:r>
                        <a:rPr lang="ru-RU" sz="1200" b="1" i="0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+mn-lt"/>
                          <a:ea typeface="Times New Roman"/>
                        </a:rPr>
                        <a:t>Охрана материнства и детства</a:t>
                      </a:r>
                      <a:endParaRPr lang="ru-RU" sz="1200" b="1" i="0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33577" y="536155"/>
            <a:ext cx="10120222" cy="452673"/>
          </a:xfrm>
        </p:spPr>
        <p:txBody>
          <a:bodyPr>
            <a:normAutofit/>
          </a:bodyPr>
          <a:lstStyle/>
          <a:p>
            <a:pPr algn="r"/>
            <a:r>
              <a:rPr lang="ru-RU" sz="2400" b="1" dirty="0" smtClean="0"/>
              <a:t>Информация по реализации нового нацпроекта «ПАЖ»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42850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 bwMode="auto">
          <a:xfrm>
            <a:off x="800100" y="215900"/>
            <a:ext cx="10085388" cy="10429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Нормативно-правовые акты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69900" y="2362200"/>
            <a:ext cx="11303000" cy="12001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/>
                <a:cs typeface="Times New Roman"/>
              </a:rPr>
              <a:t>√</a:t>
            </a:r>
            <a:r>
              <a:rPr lang="ru-RU" dirty="0" err="1" smtClean="0">
                <a:latin typeface="+mn-lt"/>
                <a:cs typeface="+mn-cs"/>
              </a:rPr>
              <a:t>Приказ</a:t>
            </a:r>
            <a:r>
              <a:rPr lang="ru-RU" dirty="0" smtClean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Министерства здравоохранения РФ от 19 марта 2021 г. N 231н</a:t>
            </a:r>
            <a:br>
              <a:rPr lang="ru-RU" dirty="0">
                <a:latin typeface="+mn-lt"/>
                <a:cs typeface="+mn-cs"/>
              </a:rPr>
            </a:br>
            <a:r>
              <a:rPr lang="ru-RU" dirty="0">
                <a:latin typeface="+mn-lt"/>
                <a:cs typeface="+mn-cs"/>
              </a:rPr>
              <a:t>"Об утверждении Порядка проведения контроля объемов, сроков, качества и условий предоставления медицинской помощи по обязательному медицинскому страхованию застрахованным лицам, а также ее финансового обеспечения».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3759200"/>
            <a:ext cx="11366500" cy="9239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/>
                <a:cs typeface="Times New Roman"/>
              </a:rPr>
              <a:t>√</a:t>
            </a:r>
            <a:r>
              <a:rPr lang="ru-RU" dirty="0" err="1" smtClean="0">
                <a:latin typeface="+mn-lt"/>
                <a:cs typeface="+mn-cs"/>
              </a:rPr>
              <a:t>Приказ</a:t>
            </a:r>
            <a:r>
              <a:rPr lang="ru-RU" dirty="0" smtClean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Министерства здравоохранения Российской Федерации от 10 мая 2017 г. N 203н "Об утверждении критериев оценки качества медицинской помощи».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57200" y="4826000"/>
            <a:ext cx="11366500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defRPr/>
            </a:pPr>
            <a:r>
              <a:rPr lang="ru-RU" dirty="0" err="1" smtClean="0">
                <a:latin typeface="Times New Roman"/>
                <a:cs typeface="Times New Roman"/>
              </a:rPr>
              <a:t>√</a:t>
            </a:r>
            <a:r>
              <a:rPr lang="ru-RU" dirty="0" err="1" smtClean="0">
                <a:latin typeface="+mn-lt"/>
                <a:cs typeface="+mn-cs"/>
              </a:rPr>
              <a:t>Приказ</a:t>
            </a:r>
            <a:r>
              <a:rPr lang="ru-RU" dirty="0" smtClean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МЗ РФ от 28.02.2019 г.№108н «Правила обязательного медицинского страхования».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1181100"/>
            <a:ext cx="11366500" cy="92333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Times New Roman"/>
                <a:cs typeface="Times New Roman"/>
              </a:rPr>
              <a:t>√</a:t>
            </a:r>
            <a:r>
              <a:rPr lang="ru-RU" dirty="0" err="1" smtClean="0">
                <a:latin typeface="+mn-lt"/>
                <a:cs typeface="+mn-cs"/>
              </a:rPr>
              <a:t>Федеральный</a:t>
            </a:r>
            <a:r>
              <a:rPr lang="ru-RU" dirty="0" smtClean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закон №326 ФЗ от 29.11.2010 г. «Об обязательном медицинском страховании</a:t>
            </a:r>
            <a:r>
              <a:rPr lang="ru-RU" dirty="0" smtClean="0">
                <a:latin typeface="+mn-lt"/>
                <a:cs typeface="+mn-cs"/>
              </a:rPr>
              <a:t>», глава</a:t>
            </a:r>
            <a:r>
              <a:rPr lang="ru-RU" dirty="0">
                <a:latin typeface="+mn-lt"/>
                <a:cs typeface="+mn-cs"/>
              </a:rPr>
              <a:t> </a:t>
            </a:r>
            <a:r>
              <a:rPr lang="ru-RU" dirty="0" smtClean="0">
                <a:latin typeface="+mn-lt"/>
                <a:cs typeface="+mn-cs"/>
              </a:rPr>
              <a:t>9 </a:t>
            </a:r>
            <a:r>
              <a:rPr lang="ru-RU" dirty="0">
                <a:latin typeface="+mn-lt"/>
                <a:cs typeface="+mn-cs"/>
              </a:rPr>
              <a:t>«Контроль объемов, сроков, качества и условий предоставления медицинской помощи по обязательному медицинскому страхованию»,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0" y="5321300"/>
            <a:ext cx="11417300" cy="120015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dirty="0" err="1" smtClean="0">
                <a:latin typeface="Times New Roman"/>
                <a:cs typeface="Times New Roman"/>
              </a:rPr>
              <a:t>√</a:t>
            </a:r>
            <a:r>
              <a:rPr lang="ru-RU" dirty="0" err="1" smtClean="0">
                <a:latin typeface="+mn-lt"/>
                <a:cs typeface="+mn-cs"/>
              </a:rPr>
              <a:t>Приложение</a:t>
            </a:r>
            <a:r>
              <a:rPr lang="ru-RU" dirty="0" smtClean="0">
                <a:latin typeface="+mn-lt"/>
                <a:cs typeface="+mn-cs"/>
              </a:rPr>
              <a:t> </a:t>
            </a:r>
            <a:r>
              <a:rPr lang="ru-RU" dirty="0">
                <a:latin typeface="+mn-lt"/>
                <a:cs typeface="+mn-cs"/>
              </a:rPr>
              <a:t>№30 Тарифного соглашения «Значения коэффициентов для определения размера неоплаты или неполной оплаты затрат медицинской организации на оказание  медицинской помощи и размера штрафа за неоказание, несвоевременное оказание либо оказание медицинской помощи ненадлежащего качества».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 bwMode="auto">
          <a:xfrm>
            <a:off x="203200" y="368300"/>
            <a:ext cx="12349163" cy="4064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sz="2800" smtClean="0">
                <a:solidFill>
                  <a:schemeClr val="tx2"/>
                </a:solidFill>
                <a:cs typeface="Times New Roman" pitchFamily="18" charset="0"/>
              </a:rPr>
              <a:t>Результаты МЭЭ по РС(Я) за 2022г.-2024г</a:t>
            </a:r>
            <a:r>
              <a:rPr lang="ru-RU" sz="280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smtClean="0"/>
          </a:p>
        </p:txBody>
      </p:sp>
      <p:graphicFrame>
        <p:nvGraphicFramePr>
          <p:cNvPr id="3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79444292"/>
              </p:ext>
            </p:extLst>
          </p:nvPr>
        </p:nvGraphicFramePr>
        <p:xfrm>
          <a:off x="571500" y="1031875"/>
          <a:ext cx="11315700" cy="4905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892300"/>
                <a:gridCol w="1866900"/>
                <a:gridCol w="1765300"/>
              </a:tblGrid>
              <a:tr h="3577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Показатели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2022г.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2023г.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2024г.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01831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Всего рассмотрено страховых случаев  при проведении плановых и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внеплановых 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МЭЭ 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82 330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105 253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102839</a:t>
                      </a:r>
                      <a:endParaRPr lang="ru-RU" sz="1600" dirty="0">
                        <a:latin typeface="+mn-lt"/>
                      </a:endParaRPr>
                    </a:p>
                  </a:txBody>
                  <a:tcPr anchor="ctr"/>
                </a:tc>
              </a:tr>
              <a:tr h="46785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+mn-lt"/>
                          <a:cs typeface="Times New Roman" pitchFamily="18" charset="0"/>
                        </a:rPr>
                        <a:t>Выявлено нарушений, всего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4 705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6 120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7 001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6,8%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467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нарушения, связанные с несоответствием данных первичной медицинской документации данным реестра счетов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735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16%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3 028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49%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3 677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53%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8432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нарушения, связанные с непредставлением первичной медицинской документации, подтверждающей факт оказания застрахованному лицу медицинской помощи</a:t>
                      </a:r>
                      <a:endParaRPr lang="ru-RU" sz="1600" dirty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+mn-lt"/>
                        </a:rPr>
                        <a:t>749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16%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680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11%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738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10,5%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4678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отсутствие в карте стационарного больного протокола врачебной комиссии в случаях назначения застрахованному лицу лекарственного препарата, не входящего в перечень жизненно необходимых и важнейших лекарственных препаратов,</a:t>
                      </a:r>
                      <a:endParaRPr lang="ru-RU" sz="1600" dirty="0" smtClean="0">
                        <a:latin typeface="+mn-lt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609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13%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396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6%</a:t>
                      </a:r>
                      <a:endParaRPr lang="ru-RU" sz="16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700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FF0000"/>
                          </a:solidFill>
                        </a:rPr>
                        <a:t>10%</a:t>
                      </a:r>
                      <a:endParaRPr lang="ru-RU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12812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Удержано средств по результатам МЭЭ (в руб.)</a:t>
                      </a:r>
                      <a:endParaRPr lang="ru-R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</a:rPr>
                        <a:t>35 136 705,3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</a:rPr>
                        <a:t>60 778 528,3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latin typeface="+mn-lt"/>
                        </a:rPr>
                        <a:t>73 558 350,4</a:t>
                      </a:r>
                      <a:endParaRPr lang="ru-RU" sz="1400" b="0" dirty="0">
                        <a:latin typeface="+mn-lt"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68107305"/>
              </p:ext>
            </p:extLst>
          </p:nvPr>
        </p:nvGraphicFramePr>
        <p:xfrm>
          <a:off x="292100" y="1195388"/>
          <a:ext cx="11747500" cy="5432427"/>
        </p:xfrm>
        <a:graphic>
          <a:graphicData uri="http://schemas.openxmlformats.org/drawingml/2006/table">
            <a:tbl>
              <a:tblPr/>
              <a:tblGrid>
                <a:gridCol w="7112000"/>
                <a:gridCol w="1549400"/>
                <a:gridCol w="1506538"/>
                <a:gridCol w="1579562"/>
              </a:tblGrid>
              <a:tr h="363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2022г.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2023г.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2024г.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Всего рассмотрено страховых случаев при проведении плановых и внеплановых  ЭКМП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47 997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41 509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32 036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Выявлено нарушений всего: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12 503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10 635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26%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9 753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9207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нарушения,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 связанные с несоблюдением клинических рекомендаций, порядков оказания медицинской помощи, стандартов медицинской помощи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9 964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8 309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78%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7 584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78%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1255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нарушения, связанные с </a:t>
                      </a: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отсутствием в медицинской документации результатов обследований, консультаций специалистов, не позволяющих провести оценку качества медицинской помощи; необоснованное назначение лекарственной терапии;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2 450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19%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Zona Pro Regular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1 226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12%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1 080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11%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Нарушения, связанные с непрофильной и необоснованной  госпитализацией</a:t>
                      </a:r>
                      <a:endParaRPr kumimoji="0" lang="ru-RU" sz="17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Zona Pro Regular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102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Zona Pro Regular"/>
                        </a:rPr>
                        <a:t>0,9%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D5EA"/>
                    </a:solidFill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  <a:cs typeface="Times New Roman" pitchFamily="18" charset="0"/>
                        </a:rPr>
                        <a:t>Удержано по результатам ЭКМП (в руб.)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227 146 859,3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Zona Pro Regular"/>
                        </a:rPr>
                        <a:t>157 948 486,6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Zona Pro Regular"/>
                        </a:rPr>
                        <a:t>129 566 316,45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BF5"/>
                    </a:solidFill>
                  </a:tcPr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882650" y="0"/>
            <a:ext cx="10110788" cy="998538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Структура основных нарушений по р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езультатам ЭКМП 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по РС(Я) за 2022г. -  2024 </a:t>
            </a:r>
            <a:r>
              <a:rPr lang="ru-RU" sz="2400" dirty="0" err="1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г.г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cs typeface="Times New Roman" pitchFamily="18" charset="0"/>
              </a:rPr>
              <a:t>.</a:t>
            </a:r>
            <a:endParaRPr lang="ru-RU" sz="2400" dirty="0">
              <a:solidFill>
                <a:schemeClr val="bg2">
                  <a:lumMod val="25000"/>
                </a:schemeClr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 bwMode="auto">
          <a:xfrm>
            <a:off x="774700" y="536575"/>
            <a:ext cx="10110788" cy="722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2400" smtClean="0">
                <a:solidFill>
                  <a:srgbClr val="FF0000"/>
                </a:solidFill>
              </a:rPr>
              <a:t> 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86438" y="3860800"/>
          <a:ext cx="609600" cy="182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/>
              </a:tblGrid>
              <a:tr h="182880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" name="Диаграмма 3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125" y="1414463"/>
            <a:ext cx="10326688" cy="4821237"/>
          </a:xfrm>
          <a:prstGeom prst="rect">
            <a:avLst/>
          </a:prstGeom>
          <a:noFill/>
        </p:spPr>
      </p:pic>
      <p:sp>
        <p:nvSpPr>
          <p:cNvPr id="20490" name="Заголовок 1"/>
          <p:cNvSpPr txBox="1">
            <a:spLocks/>
          </p:cNvSpPr>
          <p:nvPr/>
        </p:nvSpPr>
        <p:spPr bwMode="auto">
          <a:xfrm>
            <a:off x="927100" y="688975"/>
            <a:ext cx="10110788" cy="722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800">
                <a:solidFill>
                  <a:srgbClr val="002060"/>
                </a:solidFill>
                <a:latin typeface="Zona Pro ExtraBold"/>
                <a:cs typeface="Times New Roman" pitchFamily="18" charset="0"/>
              </a:rPr>
              <a:t>Обоснованные жалобы за 2022-2024гг.</a:t>
            </a:r>
            <a:endParaRPr lang="ru-RU" sz="2800">
              <a:solidFill>
                <a:srgbClr val="1A4DA0"/>
              </a:solidFill>
              <a:latin typeface="Zona Pro ExtraBold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852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6950" y="219075"/>
            <a:ext cx="10110788" cy="722313"/>
          </a:xfrm>
        </p:spPr>
        <p:txBody>
          <a:bodyPr>
            <a:noAutofit/>
          </a:bodyPr>
          <a:lstStyle/>
          <a:p>
            <a:pPr marL="342900" indent="-342900" algn="ctr" eaLnBrk="0" hangingPunct="0">
              <a:lnSpc>
                <a:spcPct val="100000"/>
              </a:lnSpc>
              <a:spcBef>
                <a:spcPct val="20000"/>
              </a:spcBef>
              <a:defRPr/>
            </a:pPr>
            <a:r>
              <a:rPr lang="ru-RU" sz="2400" kern="0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Структура обоснованных жалоб 2024 год</a:t>
            </a:r>
            <a:endParaRPr lang="ru-RU" sz="2400" dirty="0"/>
          </a:p>
        </p:txBody>
      </p:sp>
      <p:graphicFrame>
        <p:nvGraphicFramePr>
          <p:cNvPr id="3" name="Содержимое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1948261"/>
              </p:ext>
            </p:extLst>
          </p:nvPr>
        </p:nvGraphicFramePr>
        <p:xfrm>
          <a:off x="515938" y="1308100"/>
          <a:ext cx="10723612" cy="28893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7711"/>
                <a:gridCol w="1925347"/>
                <a:gridCol w="2045277"/>
                <a:gridCol w="2045277"/>
              </a:tblGrid>
              <a:tr h="47065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Обоснованные жалобы</a:t>
                      </a:r>
                    </a:p>
                  </a:txBody>
                  <a:tcPr marL="121920" marR="121920" anchor="ctr" horzOverflow="overflow"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lang="ru-RU" sz="1600" b="1" i="0" u="none" strike="noStrike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Период </a:t>
                      </a:r>
                    </a:p>
                  </a:txBody>
                  <a:tcPr marL="121920" marR="12192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lang="ru-RU" sz="2000" b="0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 horzOverflow="overflow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lang="ru-RU" sz="2000" b="1" i="0" u="none" strike="noStrike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 horzOverflow="overflow"/>
                </a:tc>
              </a:tr>
              <a:tr h="43172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2022 год</a:t>
                      </a:r>
                      <a:endParaRPr lang="ru-RU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2023 год</a:t>
                      </a: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anchor="ctr" horzOverflow="overflow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 год</a:t>
                      </a:r>
                    </a:p>
                  </a:txBody>
                  <a:tcPr marL="121920" marR="121920" anchor="ctr" horzOverflow="overflow"/>
                </a:tc>
              </a:tr>
              <a:tr h="431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Всего обоснованных жалоб,</a:t>
                      </a:r>
                    </a:p>
                    <a:p>
                      <a:pPr algn="l" fontAlgn="t"/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0" i="0" u="none" strike="noStrike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т.ч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.:</a:t>
                      </a:r>
                      <a:endParaRPr lang="ru-RU" sz="16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216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152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162</a:t>
                      </a:r>
                    </a:p>
                  </a:txBody>
                  <a:tcPr marL="68580" marR="68580" marT="0" marB="0"/>
                </a:tc>
              </a:tr>
              <a:tr h="43172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на ненадлежащее качество медицинской помощи </a:t>
                      </a:r>
                      <a:endParaRPr lang="ru-RU" sz="1600" b="0" i="1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184 (85%)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130 (85%)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138</a:t>
                      </a:r>
                      <a:r>
                        <a:rPr lang="ru-RU" sz="16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85%)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взимание </a:t>
                      </a:r>
                      <a:r>
                        <a:rPr lang="ru-RU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денежных средств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16 (7%)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6 (4%)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2 (1%)</a:t>
                      </a:r>
                      <a:endParaRPr lang="ru-RU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317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на недостоверные </a:t>
                      </a:r>
                      <a:r>
                        <a:rPr lang="ru-RU" sz="1600" b="1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сведения об оказанной медицинской помощи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11 (7%)</a:t>
                      </a:r>
                      <a:endParaRPr lang="ru-RU" sz="16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197851" y="4696471"/>
            <a:ext cx="4501177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Медицинская клиника «Аврора» – 6</a:t>
            </a:r>
          </a:p>
          <a:p>
            <a:r>
              <a:rPr lang="ru-RU" dirty="0" err="1" smtClean="0"/>
              <a:t>Алданская</a:t>
            </a:r>
            <a:r>
              <a:rPr lang="ru-RU" dirty="0" smtClean="0"/>
              <a:t> ЦРБ – 2</a:t>
            </a:r>
          </a:p>
          <a:p>
            <a:r>
              <a:rPr lang="ru-RU" dirty="0" err="1" smtClean="0"/>
              <a:t>Мирнинская</a:t>
            </a:r>
            <a:r>
              <a:rPr lang="ru-RU" dirty="0" smtClean="0"/>
              <a:t> ЦРБ – 1</a:t>
            </a:r>
          </a:p>
          <a:p>
            <a:r>
              <a:rPr lang="ru-RU" dirty="0" err="1" smtClean="0"/>
              <a:t>Нерюнгринская</a:t>
            </a:r>
            <a:r>
              <a:rPr lang="ru-RU" dirty="0" smtClean="0"/>
              <a:t> ЦРБ – 1</a:t>
            </a:r>
          </a:p>
          <a:p>
            <a:r>
              <a:rPr lang="ru-RU" dirty="0" smtClean="0"/>
              <a:t>МЦЯ - 1</a:t>
            </a:r>
            <a:endParaRPr lang="ru-RU" dirty="0"/>
          </a:p>
        </p:txBody>
      </p:sp>
      <p:sp>
        <p:nvSpPr>
          <p:cNvPr id="5" name="Стрелка вниз 4"/>
          <p:cNvSpPr/>
          <p:nvPr/>
        </p:nvSpPr>
        <p:spPr>
          <a:xfrm rot="3491867">
            <a:off x="8820958" y="3481681"/>
            <a:ext cx="484632" cy="26847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0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9" y="180975"/>
            <a:ext cx="3350364" cy="480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98857"/>
            <a:ext cx="5524500" cy="5116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71900" y="676275"/>
            <a:ext cx="2400300" cy="497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3189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2812" y="1371600"/>
            <a:ext cx="9144000" cy="2581275"/>
          </a:xfrm>
        </p:spPr>
        <p:txBody>
          <a:bodyPr>
            <a:no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/>
            </a:r>
            <a:b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</a:br>
            <a: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/>
            </a:r>
            <a:br>
              <a:rPr lang="ru-RU" sz="16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</a:br>
            <a: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При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оказании медицинской помощи в рамках программы государственных гарантий бесплатного оказания гражданам медицинской помощи, в том числе и по программе ОМС, </a:t>
            </a:r>
            <a:r>
              <a:rPr lang="ru-RU" sz="1600" b="1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осуществляется </a:t>
            </a:r>
            <a:r>
              <a:rPr lang="ru-RU" sz="1600" b="1" u="sng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обеспечение граждан лекарственными препаратами для медицинского применения, включенными в Перечень жизненно необходимых и важнейших лекарственных </a:t>
            </a:r>
            <a:r>
              <a:rPr lang="ru-RU" sz="1600" b="1" u="sng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препаратов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, </a:t>
            </a:r>
            <a:r>
              <a:rPr lang="ru-RU" sz="1600" dirty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при оказании первичной медико-санитарной помощи в условиях дневного стационара и в неотложной форме, специализированной медицинской помощи, в том числе высокотехнологичной, скорой медицинской помощи, в том числе скорой специализированной, паллиативной медицинской помощи в стационарных условиях, условиях дневного стационар и при посещении на </a:t>
            </a:r>
            <a:r>
              <a:rPr lang="ru-RU" sz="1600" dirty="0" smtClean="0">
                <a:solidFill>
                  <a:schemeClr val="tx1"/>
                </a:solidFill>
                <a:latin typeface="+mn-lt"/>
                <a:ea typeface="Calibri"/>
                <a:cs typeface="Times New Roman"/>
              </a:rPr>
              <a:t>дому (ч.2 ст.80)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82812" y="510746"/>
            <a:ext cx="95888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+mj-lt"/>
                <a:ea typeface="Calibri"/>
                <a:cs typeface="Times New Roman"/>
              </a:rPr>
              <a:t>Федеральный закон №323-ФЗ </a:t>
            </a:r>
          </a:p>
          <a:p>
            <a:pPr algn="ctr"/>
            <a:r>
              <a:rPr lang="ru-RU" sz="2000" b="1" dirty="0" smtClean="0">
                <a:latin typeface="+mj-lt"/>
                <a:ea typeface="Calibri"/>
                <a:cs typeface="Times New Roman"/>
              </a:rPr>
              <a:t> «Об </a:t>
            </a:r>
            <a:r>
              <a:rPr lang="ru-RU" sz="2000" b="1" dirty="0">
                <a:latin typeface="+mj-lt"/>
                <a:ea typeface="Calibri"/>
                <a:cs typeface="Times New Roman"/>
              </a:rPr>
              <a:t>основах охраны здоровья граждан в Российской Федерации» </a:t>
            </a:r>
            <a:endParaRPr lang="ru-RU" sz="2000" b="1" dirty="0"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70479" y="4290941"/>
            <a:ext cx="9401175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580" algn="just">
              <a:lnSpc>
                <a:spcPct val="115000"/>
              </a:lnSpc>
            </a:pPr>
            <a:r>
              <a:rPr lang="ru-RU" sz="1400" dirty="0">
                <a:ea typeface="Calibri"/>
                <a:cs typeface="Times New Roman"/>
              </a:rPr>
              <a:t>Допустимо приобретение, назначение и применение иных лекарственных препаратов, не включенных в Перечень ЖНВЛП,  только в случаях замены лекарственного препарата из Перечня ЖНВЛП на иной, если это обусловлено </a:t>
            </a:r>
            <a:r>
              <a:rPr lang="ru-RU" sz="1400" b="1" dirty="0">
                <a:ea typeface="Calibri"/>
                <a:cs typeface="Times New Roman"/>
              </a:rPr>
              <a:t>медицинскими показаниями </a:t>
            </a:r>
            <a:r>
              <a:rPr lang="ru-RU" sz="1400" dirty="0">
                <a:ea typeface="Calibri"/>
                <a:cs typeface="Times New Roman"/>
              </a:rPr>
              <a:t>(ч.3, ст.80):</a:t>
            </a:r>
            <a:r>
              <a:rPr lang="ru-RU" sz="1400" b="1" dirty="0">
                <a:ea typeface="Calibri"/>
                <a:cs typeface="Times New Roman"/>
              </a:rPr>
              <a:t> 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400" b="1" u="sng" dirty="0">
                <a:ea typeface="Calibri"/>
                <a:cs typeface="Times New Roman"/>
              </a:rPr>
              <a:t>Индивидуальной непереносимости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ru-RU" sz="1400" b="1" u="sng" dirty="0">
                <a:ea typeface="Calibri"/>
                <a:cs typeface="Times New Roman"/>
              </a:rPr>
              <a:t>По жизненным показаниям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AutoNum type="arabicPeriod"/>
            </a:pPr>
            <a:endParaRPr lang="ru-RU" sz="1400" b="1" u="sng" dirty="0"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400" dirty="0">
                <a:ea typeface="Calibri"/>
                <a:cs typeface="Times New Roman"/>
              </a:rPr>
              <a:t>Такое решение оформляется </a:t>
            </a:r>
            <a:r>
              <a:rPr lang="ru-RU" sz="1400" b="1" dirty="0">
                <a:ea typeface="Calibri"/>
                <a:cs typeface="Times New Roman"/>
              </a:rPr>
              <a:t>протоколом врачебной комиссии</a:t>
            </a:r>
            <a:r>
              <a:rPr lang="ru-RU" sz="1400" dirty="0">
                <a:ea typeface="Calibri"/>
                <a:cs typeface="Times New Roman"/>
              </a:rPr>
              <a:t> и вносится в первичную медицинскую документацию пациента.</a:t>
            </a:r>
          </a:p>
        </p:txBody>
      </p:sp>
    </p:spTree>
    <p:extLst>
      <p:ext uri="{BB962C8B-B14F-4D97-AF65-F5344CB8AC3E}">
        <p14:creationId xmlns:p14="http://schemas.microsoft.com/office/powerpoint/2010/main" xmlns="" val="395740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akhaOMS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akhaoms">
      <a:majorFont>
        <a:latin typeface="Zona Pro ExtraBold"/>
        <a:ea typeface=""/>
        <a:cs typeface=""/>
      </a:majorFont>
      <a:minorFont>
        <a:latin typeface="Zona Pro Regula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khaOMS" id="{5C72C940-40E0-4ECF-AA03-C43B4F1394F6}" vid="{75C155A3-9C57-4A46-9E4E-997E32BDD7F9}"/>
    </a:ext>
  </a:extLst>
</a:theme>
</file>

<file path=ppt/theme/theme2.xml><?xml version="1.0" encoding="utf-8"?>
<a:theme xmlns:a="http://schemas.openxmlformats.org/drawingml/2006/main" name="2_SakhaOMS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akhaoms">
      <a:majorFont>
        <a:latin typeface="Zona Pro ExtraBold"/>
        <a:ea typeface=""/>
        <a:cs typeface=""/>
      </a:majorFont>
      <a:minorFont>
        <a:latin typeface="Zona Pro Regula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khaOMS" id="{5C72C940-40E0-4ECF-AA03-C43B4F1394F6}" vid="{75C155A3-9C57-4A46-9E4E-997E32BDD7F9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SakhaOMS</Template>
  <TotalTime>8873</TotalTime>
  <Words>927</Words>
  <Application>Microsoft Office PowerPoint</Application>
  <PresentationFormat>Произвольный</PresentationFormat>
  <Paragraphs>206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1_SakhaOMS</vt:lpstr>
      <vt:lpstr>2_SakhaOMS</vt:lpstr>
      <vt:lpstr>«О финансовых результатах контрольно-экспертных мероприятий по итогам 2024 года»</vt:lpstr>
      <vt:lpstr>Информация по реализации нового нацпроекта «ПАЖ»</vt:lpstr>
      <vt:lpstr>Нормативно-правовые акты</vt:lpstr>
      <vt:lpstr>Результаты МЭЭ по РС(Я) за 2022г.-2024г.</vt:lpstr>
      <vt:lpstr> Структура основных нарушений по результатам ЭКМП  по РС(Я) за 2022г. -  2024 г.г.</vt:lpstr>
      <vt:lpstr>  </vt:lpstr>
      <vt:lpstr>Структура обоснованных жалоб 2024 год</vt:lpstr>
      <vt:lpstr>Слайд 8</vt:lpstr>
      <vt:lpstr>   При оказании медицинской помощи в рамках программы государственных гарантий бесплатного оказания гражданам медицинской помощи, в том числе и по программе ОМС, осуществляется обеспечение граждан лекарственными препаратами для медицинского применения, включенными в Перечень жизненно необходимых и важнейших лекарственных препаратов, при оказании первичной медико-санитарной помощи в условиях дневного стационара и в неотложной форме, специализированной медицинской помощи, в том числе высокотехнологичной, скорой медицинской помощи, в том числе скорой специализированной, паллиативной медицинской помощи в стационарных условиях, условиях дневного стационар и при посещении на дому (ч.2 ст.80)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Василий Охлопков</dc:creator>
  <cp:lastModifiedBy>pahomovat</cp:lastModifiedBy>
  <cp:revision>330</cp:revision>
  <cp:lastPrinted>2025-01-30T08:39:34Z</cp:lastPrinted>
  <dcterms:created xsi:type="dcterms:W3CDTF">2020-05-27T03:54:11Z</dcterms:created>
  <dcterms:modified xsi:type="dcterms:W3CDTF">2025-03-13T03:20:19Z</dcterms:modified>
</cp:coreProperties>
</file>